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
  </p:notesMasterIdLst>
  <p:sldIdLst>
    <p:sldId id="256" r:id="rId2"/>
    <p:sldId id="257" r:id="rId3"/>
    <p:sldId id="258" r:id="rId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56" d="100"/>
          <a:sy n="156" d="100"/>
        </p:scale>
        <p:origin x="288"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bada0af12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bada0af12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bada0af12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bada0af12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bada0af12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bada0af12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title="Screenshot 2026-01-19 at 1.25.07 PM.png"/>
          <p:cNvPicPr preferRelativeResize="0"/>
          <p:nvPr/>
        </p:nvPicPr>
        <p:blipFill>
          <a:blip r:embed="rId3">
            <a:alphaModFix/>
          </a:blip>
          <a:stretch>
            <a:fillRect/>
          </a:stretch>
        </p:blipFill>
        <p:spPr>
          <a:xfrm>
            <a:off x="2347738" y="212275"/>
            <a:ext cx="1868125" cy="1795241"/>
          </a:xfrm>
          <a:prstGeom prst="rect">
            <a:avLst/>
          </a:prstGeom>
          <a:noFill/>
          <a:ln>
            <a:noFill/>
          </a:ln>
        </p:spPr>
      </p:pic>
      <p:sp>
        <p:nvSpPr>
          <p:cNvPr id="55" name="Google Shape;55;p13"/>
          <p:cNvSpPr txBox="1"/>
          <p:nvPr/>
        </p:nvSpPr>
        <p:spPr>
          <a:xfrm>
            <a:off x="2660375" y="2007525"/>
            <a:ext cx="13737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1981 SIGGRAPH [1] </a:t>
            </a:r>
            <a:endParaRPr sz="1000">
              <a:solidFill>
                <a:schemeClr val="dk2"/>
              </a:solidFill>
            </a:endParaRPr>
          </a:p>
        </p:txBody>
      </p:sp>
      <p:pic>
        <p:nvPicPr>
          <p:cNvPr id="56" name="Google Shape;56;p13" title="Screenshot 2026-01-19 at 1.29.15 PM.png"/>
          <p:cNvPicPr preferRelativeResize="0"/>
          <p:nvPr/>
        </p:nvPicPr>
        <p:blipFill>
          <a:blip r:embed="rId4">
            <a:alphaModFix/>
          </a:blip>
          <a:stretch>
            <a:fillRect/>
          </a:stretch>
        </p:blipFill>
        <p:spPr>
          <a:xfrm>
            <a:off x="4423825" y="253473"/>
            <a:ext cx="2315952" cy="1472792"/>
          </a:xfrm>
          <a:prstGeom prst="rect">
            <a:avLst/>
          </a:prstGeom>
          <a:noFill/>
          <a:ln>
            <a:noFill/>
          </a:ln>
        </p:spPr>
      </p:pic>
      <p:sp>
        <p:nvSpPr>
          <p:cNvPr id="57" name="Google Shape;57;p13"/>
          <p:cNvSpPr txBox="1"/>
          <p:nvPr/>
        </p:nvSpPr>
        <p:spPr>
          <a:xfrm>
            <a:off x="4665972" y="1770530"/>
            <a:ext cx="13737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1986 SIGGRAPH [2] </a:t>
            </a:r>
            <a:endParaRPr sz="1000">
              <a:solidFill>
                <a:schemeClr val="dk2"/>
              </a:solidFill>
            </a:endParaRPr>
          </a:p>
        </p:txBody>
      </p:sp>
      <p:sp>
        <p:nvSpPr>
          <p:cNvPr id="58" name="Google Shape;58;p13"/>
          <p:cNvSpPr txBox="1"/>
          <p:nvPr/>
        </p:nvSpPr>
        <p:spPr>
          <a:xfrm>
            <a:off x="7072375" y="2007525"/>
            <a:ext cx="1373700" cy="23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2"/>
                </a:solidFill>
              </a:rPr>
              <a:t>2000 [3] </a:t>
            </a:r>
            <a:endParaRPr sz="1000">
              <a:solidFill>
                <a:schemeClr val="dk2"/>
              </a:solidFill>
            </a:endParaRPr>
          </a:p>
        </p:txBody>
      </p:sp>
      <p:pic>
        <p:nvPicPr>
          <p:cNvPr id="59" name="Google Shape;59;p13" title="Screenshot 2026-01-19 at 2.28.03 PM.png"/>
          <p:cNvPicPr preferRelativeResize="0"/>
          <p:nvPr/>
        </p:nvPicPr>
        <p:blipFill>
          <a:blip r:embed="rId5">
            <a:alphaModFix/>
          </a:blip>
          <a:stretch>
            <a:fillRect/>
          </a:stretch>
        </p:blipFill>
        <p:spPr>
          <a:xfrm>
            <a:off x="6825100" y="253475"/>
            <a:ext cx="1945694" cy="1754049"/>
          </a:xfrm>
          <a:prstGeom prst="rect">
            <a:avLst/>
          </a:prstGeom>
          <a:noFill/>
          <a:ln>
            <a:noFill/>
          </a:ln>
        </p:spPr>
      </p:pic>
      <p:pic>
        <p:nvPicPr>
          <p:cNvPr id="60" name="Google Shape;60;p13" title="Screenshot 2026-01-19 at 5.10.11 PM.png"/>
          <p:cNvPicPr preferRelativeResize="0"/>
          <p:nvPr/>
        </p:nvPicPr>
        <p:blipFill>
          <a:blip r:embed="rId6">
            <a:alphaModFix/>
          </a:blip>
          <a:stretch>
            <a:fillRect/>
          </a:stretch>
        </p:blipFill>
        <p:spPr>
          <a:xfrm>
            <a:off x="137250" y="2361812"/>
            <a:ext cx="2971543" cy="1966925"/>
          </a:xfrm>
          <a:prstGeom prst="rect">
            <a:avLst/>
          </a:prstGeom>
          <a:noFill/>
          <a:ln>
            <a:noFill/>
          </a:ln>
        </p:spPr>
      </p:pic>
      <p:sp>
        <p:nvSpPr>
          <p:cNvPr id="61" name="Google Shape;61;p13"/>
          <p:cNvSpPr txBox="1"/>
          <p:nvPr/>
        </p:nvSpPr>
        <p:spPr>
          <a:xfrm>
            <a:off x="727173" y="4315030"/>
            <a:ext cx="13737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2"/>
                </a:solidFill>
              </a:rPr>
              <a:t>2017 SIGGRAPH [4] Pirates of Caribbean </a:t>
            </a:r>
            <a:endParaRPr sz="1000">
              <a:solidFill>
                <a:schemeClr val="dk2"/>
              </a:solidFill>
            </a:endParaRPr>
          </a:p>
        </p:txBody>
      </p:sp>
      <p:sp>
        <p:nvSpPr>
          <p:cNvPr id="62" name="Google Shape;62;p13"/>
          <p:cNvSpPr txBox="1"/>
          <p:nvPr/>
        </p:nvSpPr>
        <p:spPr>
          <a:xfrm>
            <a:off x="359800" y="400675"/>
            <a:ext cx="3369000" cy="7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EEE 598 HW 0</a:t>
            </a:r>
            <a:endParaRPr sz="1800">
              <a:solidFill>
                <a:schemeClr val="dk1"/>
              </a:solidFill>
            </a:endParaRPr>
          </a:p>
          <a:p>
            <a:pPr marL="0" lvl="0" indent="0" algn="l" rtl="0">
              <a:spcBef>
                <a:spcPts val="0"/>
              </a:spcBef>
              <a:spcAft>
                <a:spcPts val="0"/>
              </a:spcAft>
              <a:buNone/>
            </a:pPr>
            <a:r>
              <a:rPr lang="en" sz="1800">
                <a:solidFill>
                  <a:schemeClr val="dk1"/>
                </a:solidFill>
              </a:rPr>
              <a:t>Niraj Anil Babar</a:t>
            </a:r>
            <a:endParaRPr sz="1800">
              <a:solidFill>
                <a:schemeClr val="dk1"/>
              </a:solidFill>
            </a:endParaRPr>
          </a:p>
        </p:txBody>
      </p:sp>
      <p:sp>
        <p:nvSpPr>
          <p:cNvPr id="63" name="Google Shape;63;p13"/>
          <p:cNvSpPr txBox="1">
            <a:spLocks noGrp="1"/>
          </p:cNvSpPr>
          <p:nvPr>
            <p:ph type="body" idx="4294967295"/>
          </p:nvPr>
        </p:nvSpPr>
        <p:spPr>
          <a:xfrm>
            <a:off x="4971775" y="4415725"/>
            <a:ext cx="4172100" cy="727800"/>
          </a:xfrm>
          <a:prstGeom prst="rect">
            <a:avLst/>
          </a:prstGeom>
        </p:spPr>
        <p:txBody>
          <a:bodyPr spcFirstLastPara="1" wrap="square" lIns="91425" tIns="91425" rIns="91425" bIns="91425" anchor="t" anchorCtr="0">
            <a:normAutofit fontScale="55000" lnSpcReduction="20000"/>
          </a:bodyPr>
          <a:lstStyle/>
          <a:p>
            <a:pPr marL="457200" lvl="0" indent="-263525" algn="l" rtl="0">
              <a:spcBef>
                <a:spcPts val="0"/>
              </a:spcBef>
              <a:spcAft>
                <a:spcPts val="0"/>
              </a:spcAft>
              <a:buClr>
                <a:schemeClr val="dk1"/>
              </a:buClr>
              <a:buSzPct val="111111"/>
              <a:buAutoNum type="arabicPeriod"/>
            </a:pPr>
            <a:r>
              <a:rPr lang="en" sz="900">
                <a:solidFill>
                  <a:schemeClr val="dk1"/>
                </a:solidFill>
              </a:rPr>
              <a:t>Nelson L. Max. 1981. Vectorized procedural models for natural terrain: Waves and islands in the sunset. SIGGRAPH Comput. Graph. 15, 3 (August 1981), 317–324.</a:t>
            </a:r>
            <a:endParaRPr sz="900">
              <a:solidFill>
                <a:schemeClr val="dk1"/>
              </a:solidFill>
            </a:endParaRPr>
          </a:p>
          <a:p>
            <a:pPr marL="457200" lvl="0" indent="-260032" algn="l" rtl="0">
              <a:spcBef>
                <a:spcPts val="0"/>
              </a:spcBef>
              <a:spcAft>
                <a:spcPts val="0"/>
              </a:spcAft>
              <a:buClr>
                <a:schemeClr val="dk1"/>
              </a:buClr>
              <a:buSzPct val="100000"/>
              <a:buAutoNum type="arabicPeriod"/>
            </a:pPr>
            <a:r>
              <a:rPr lang="en" sz="900">
                <a:solidFill>
                  <a:schemeClr val="dk1"/>
                </a:solidFill>
              </a:rPr>
              <a:t>Darwyn R. Peachey. 1986. Modeling waves and surf. SIGGRAPH Comput. Graph. 20, 4 (Aug. 1986), 65–74.</a:t>
            </a:r>
            <a:endParaRPr sz="900">
              <a:solidFill>
                <a:schemeClr val="dk1"/>
              </a:solidFill>
            </a:endParaRPr>
          </a:p>
          <a:p>
            <a:pPr marL="457200" lvl="0" indent="-260032" algn="l" rtl="0">
              <a:spcBef>
                <a:spcPts val="0"/>
              </a:spcBef>
              <a:spcAft>
                <a:spcPts val="0"/>
              </a:spcAft>
              <a:buClr>
                <a:schemeClr val="dk1"/>
              </a:buClr>
              <a:buSzPct val="90000"/>
              <a:buAutoNum type="arabicPeriod"/>
            </a:pPr>
            <a:r>
              <a:rPr lang="en" sz="1000">
                <a:solidFill>
                  <a:schemeClr val="dk1"/>
                </a:solidFill>
              </a:rPr>
              <a:t>S. Premoze and M. Ashikhmin, "Rendering natural waters," </a:t>
            </a:r>
            <a:r>
              <a:rPr lang="en" sz="1000" i="1">
                <a:solidFill>
                  <a:schemeClr val="dk1"/>
                </a:solidFill>
              </a:rPr>
              <a:t>Proceedings the Eighth Pacific Conference on Computer Graphics and Applications</a:t>
            </a:r>
            <a:r>
              <a:rPr lang="en" sz="1000">
                <a:solidFill>
                  <a:schemeClr val="dk1"/>
                </a:solidFill>
              </a:rPr>
              <a:t>, Hong Kong, China, 2000, pp. 23-434, doi: 10.1109/PCCGA.2000.883856.</a:t>
            </a:r>
            <a:endParaRPr sz="1000">
              <a:solidFill>
                <a:schemeClr val="dk1"/>
              </a:solidFill>
            </a:endParaRPr>
          </a:p>
          <a:p>
            <a:pPr marL="457200" lvl="0" indent="-263525" algn="l" rtl="0">
              <a:spcBef>
                <a:spcPts val="0"/>
              </a:spcBef>
              <a:spcAft>
                <a:spcPts val="0"/>
              </a:spcAft>
              <a:buClr>
                <a:schemeClr val="dk1"/>
              </a:buClr>
              <a:buSzPct val="111111"/>
              <a:buAutoNum type="arabicPeriod"/>
            </a:pPr>
            <a:r>
              <a:rPr lang="en" sz="900">
                <a:solidFill>
                  <a:schemeClr val="dk1"/>
                </a:solidFill>
              </a:rPr>
              <a:t>Rob Hopper and Kai Wolter. 2017. The water effects of Pirates of the Caribbean: Dead Men Tell no Tales. In ACM SIGGRAPH 2017 Talks (SIGGRAPH '17). Association for Computing Machinery, New York, NY, USA, Article 31, 1–2.</a:t>
            </a:r>
            <a:endParaRPr sz="1000">
              <a:solidFill>
                <a:schemeClr val="dk1"/>
              </a:solidFill>
            </a:endParaRPr>
          </a:p>
        </p:txBody>
      </p:sp>
      <p:pic>
        <p:nvPicPr>
          <p:cNvPr id="64" name="Google Shape;64;p13" title="Screenshot 2026-01-19 at 7.31.10 PM.png"/>
          <p:cNvPicPr preferRelativeResize="0"/>
          <p:nvPr/>
        </p:nvPicPr>
        <p:blipFill>
          <a:blip r:embed="rId7">
            <a:alphaModFix/>
          </a:blip>
          <a:stretch>
            <a:fillRect/>
          </a:stretch>
        </p:blipFill>
        <p:spPr>
          <a:xfrm>
            <a:off x="3261193" y="2396925"/>
            <a:ext cx="3310319" cy="1866400"/>
          </a:xfrm>
          <a:prstGeom prst="rect">
            <a:avLst/>
          </a:prstGeom>
          <a:noFill/>
          <a:ln>
            <a:noFill/>
          </a:ln>
        </p:spPr>
      </p:pic>
      <p:sp>
        <p:nvSpPr>
          <p:cNvPr id="65" name="Google Shape;65;p13"/>
          <p:cNvSpPr txBox="1"/>
          <p:nvPr/>
        </p:nvSpPr>
        <p:spPr>
          <a:xfrm>
            <a:off x="6639950" y="2788450"/>
            <a:ext cx="20769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rPr>
              <a:t>Motivation for choosing water</a:t>
            </a:r>
            <a:endParaRPr sz="1100" dirty="0">
              <a:solidFill>
                <a:schemeClr val="dk1"/>
              </a:solidFill>
            </a:endParaRPr>
          </a:p>
          <a:p>
            <a:pPr marL="0" lvl="0" indent="0" algn="l" rtl="0">
              <a:spcBef>
                <a:spcPts val="0"/>
              </a:spcBef>
              <a:spcAft>
                <a:spcPts val="0"/>
              </a:spcAft>
              <a:buNone/>
            </a:pPr>
            <a:r>
              <a:rPr lang="en" sz="1100" dirty="0">
                <a:solidFill>
                  <a:schemeClr val="dk1"/>
                </a:solidFill>
              </a:rPr>
              <a:t>Spiderman 2 game (Released 2023)</a:t>
            </a:r>
            <a:endParaRPr sz="11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subTitle" idx="1"/>
          </p:nvPr>
        </p:nvSpPr>
        <p:spPr>
          <a:xfrm>
            <a:off x="311700" y="266450"/>
            <a:ext cx="8520600" cy="551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solidFill>
                  <a:schemeClr val="dk1"/>
                </a:solidFill>
              </a:rPr>
              <a:t>History and motivation on rendering water</a:t>
            </a:r>
            <a:endParaRPr sz="2400">
              <a:solidFill>
                <a:schemeClr val="dk1"/>
              </a:solidFill>
            </a:endParaRPr>
          </a:p>
        </p:txBody>
      </p:sp>
      <p:sp>
        <p:nvSpPr>
          <p:cNvPr id="71" name="Google Shape;71;p14"/>
          <p:cNvSpPr txBox="1"/>
          <p:nvPr/>
        </p:nvSpPr>
        <p:spPr>
          <a:xfrm>
            <a:off x="359800" y="964925"/>
            <a:ext cx="8594400" cy="37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rPr>
              <a:t>I chose rendering water as the focus for this HW as I play games and I have seen how the rendering of water in games has improved over the years. The spiderman image on first slide is a screenshot from the game I played and it shows water in a very realistic way.</a:t>
            </a:r>
            <a:endParaRPr sz="1100" dirty="0">
              <a:solidFill>
                <a:schemeClr val="dk1"/>
              </a:solidFill>
            </a:endParaRPr>
          </a:p>
          <a:p>
            <a:pPr marL="0" lvl="0" indent="0" algn="l" rtl="0">
              <a:spcBef>
                <a:spcPts val="0"/>
              </a:spcBef>
              <a:spcAft>
                <a:spcPts val="0"/>
              </a:spcAft>
              <a:buNone/>
            </a:pPr>
            <a:endParaRPr sz="1100" dirty="0">
              <a:solidFill>
                <a:schemeClr val="dk1"/>
              </a:solidFill>
            </a:endParaRPr>
          </a:p>
          <a:p>
            <a:pPr marL="0" lvl="0" indent="0" algn="l" rtl="0">
              <a:spcBef>
                <a:spcPts val="0"/>
              </a:spcBef>
              <a:spcAft>
                <a:spcPts val="0"/>
              </a:spcAft>
              <a:buNone/>
            </a:pPr>
            <a:r>
              <a:rPr lang="en" sz="1100" dirty="0">
                <a:solidFill>
                  <a:schemeClr val="dk1"/>
                </a:solidFill>
              </a:rPr>
              <a:t>Water rendering techniques started out as simple visual tricks and gradually became more realistic and physically inspired. In the early 1980s, water was usually shown as a flat surface or a basic height-field with bump mapping and simple wave patterns. These methods could make water look wavy, but they did not handle realistic shapes, refraction, or how waves interact with land. By the late 1980s and early 1990s, realism improved as artists and researchers used better wave models and added effects like wave bending near shores, as well as particle systems to create foam, spray, and breaking waves. During the 1990s, water rendering advanced even more with techniques such as environment mapping and texture-based reflection and refraction, along with early fluid simulation methods based on simplified physics and Navier–Stokes equations. By the late 1990s, water rendering had become a mix of geometry, particles, textures, and physics-based simulation, making animated water look and behave much more like real water, interacting naturally with light, terrain, and objects.</a:t>
            </a:r>
            <a:endParaRPr sz="1800" dirty="0">
              <a:solidFill>
                <a:schemeClr val="dk2"/>
              </a:solidFill>
            </a:endParaRPr>
          </a:p>
          <a:p>
            <a:pPr marL="0" lvl="0" indent="0" algn="l" rtl="0">
              <a:spcBef>
                <a:spcPts val="0"/>
              </a:spcBef>
              <a:spcAft>
                <a:spcPts val="0"/>
              </a:spcAft>
              <a:buNone/>
            </a:pPr>
            <a:endParaRPr sz="1800" dirty="0">
              <a:solidFill>
                <a:schemeClr val="dk2"/>
              </a:solidFill>
            </a:endParaRPr>
          </a:p>
          <a:p>
            <a:pPr marL="0" lvl="0" indent="0" algn="l" rtl="0">
              <a:spcBef>
                <a:spcPts val="0"/>
              </a:spcBef>
              <a:spcAft>
                <a:spcPts val="0"/>
              </a:spcAft>
              <a:buNone/>
            </a:pPr>
            <a:r>
              <a:rPr lang="en" sz="1100" dirty="0">
                <a:solidFill>
                  <a:schemeClr val="dk1"/>
                </a:solidFill>
              </a:rPr>
              <a:t>Rendering water went from being rendered as a static texture to a time-dependent system, using height fields, particle systems, and later PDE and Navier–Stokes–based solvers.</a:t>
            </a:r>
            <a:endParaRPr sz="1100" dirty="0">
              <a:solidFill>
                <a:schemeClr val="dk1"/>
              </a:solidFill>
            </a:endParaRPr>
          </a:p>
          <a:p>
            <a:pPr marL="0" lvl="0" indent="0" algn="l" rtl="0">
              <a:spcBef>
                <a:spcPts val="0"/>
              </a:spcBef>
              <a:spcAft>
                <a:spcPts val="0"/>
              </a:spcAft>
              <a:buNone/>
            </a:pPr>
            <a:endParaRPr sz="1100" dirty="0">
              <a:solidFill>
                <a:schemeClr val="dk1"/>
              </a:solidFill>
            </a:endParaRPr>
          </a:p>
          <a:p>
            <a:pPr marL="0" lvl="0" indent="0" algn="l" rtl="0">
              <a:spcBef>
                <a:spcPts val="0"/>
              </a:spcBef>
              <a:spcAft>
                <a:spcPts val="0"/>
              </a:spcAft>
              <a:buNone/>
            </a:pPr>
            <a:r>
              <a:rPr lang="en" sz="1100" dirty="0">
                <a:solidFill>
                  <a:schemeClr val="dk1"/>
                </a:solidFill>
              </a:rPr>
              <a:t>The 4 images I picked showed how water rendering has progressed throughout the years.</a:t>
            </a:r>
            <a:endParaRPr sz="11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p:nvPr/>
        </p:nvSpPr>
        <p:spPr>
          <a:xfrm>
            <a:off x="556050" y="245325"/>
            <a:ext cx="7367700" cy="63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dk1"/>
                </a:solidFill>
              </a:rPr>
              <a:t>Meshlab</a:t>
            </a:r>
            <a:endParaRPr sz="2600">
              <a:solidFill>
                <a:schemeClr val="dk1"/>
              </a:solidFill>
            </a:endParaRPr>
          </a:p>
          <a:p>
            <a:pPr marL="0" lvl="0" indent="0" algn="l" rtl="0">
              <a:spcBef>
                <a:spcPts val="0"/>
              </a:spcBef>
              <a:spcAft>
                <a:spcPts val="0"/>
              </a:spcAft>
              <a:buNone/>
            </a:pPr>
            <a:endParaRPr sz="2600">
              <a:solidFill>
                <a:schemeClr val="dk1"/>
              </a:solidFill>
            </a:endParaRPr>
          </a:p>
          <a:p>
            <a:pPr marL="0" lvl="0" indent="0" algn="l" rtl="0">
              <a:spcBef>
                <a:spcPts val="0"/>
              </a:spcBef>
              <a:spcAft>
                <a:spcPts val="0"/>
              </a:spcAft>
              <a:buNone/>
            </a:pPr>
            <a:r>
              <a:rPr lang="en" sz="1700">
                <a:solidFill>
                  <a:schemeClr val="dk1"/>
                </a:solidFill>
              </a:rPr>
              <a:t>Dragon.obj</a:t>
            </a:r>
            <a:endParaRPr sz="1700">
              <a:solidFill>
                <a:schemeClr val="dk1"/>
              </a:solidFill>
            </a:endParaRPr>
          </a:p>
        </p:txBody>
      </p:sp>
      <p:pic>
        <p:nvPicPr>
          <p:cNvPr id="77" name="Google Shape;77;p15" title="Screenshot 2026-01-19 at 7.21.22 PM.png"/>
          <p:cNvPicPr preferRelativeResize="0"/>
          <p:nvPr/>
        </p:nvPicPr>
        <p:blipFill>
          <a:blip r:embed="rId3">
            <a:alphaModFix/>
          </a:blip>
          <a:stretch>
            <a:fillRect/>
          </a:stretch>
        </p:blipFill>
        <p:spPr>
          <a:xfrm>
            <a:off x="2561567" y="376150"/>
            <a:ext cx="2884533" cy="2326925"/>
          </a:xfrm>
          <a:prstGeom prst="rect">
            <a:avLst/>
          </a:prstGeom>
          <a:noFill/>
          <a:ln>
            <a:noFill/>
          </a:ln>
        </p:spPr>
      </p:pic>
      <p:pic>
        <p:nvPicPr>
          <p:cNvPr id="78" name="Google Shape;78;p15" title="Screenshot 2026-01-19 at 7.21.50 PM.png"/>
          <p:cNvPicPr preferRelativeResize="0"/>
          <p:nvPr/>
        </p:nvPicPr>
        <p:blipFill>
          <a:blip r:embed="rId4">
            <a:alphaModFix/>
          </a:blip>
          <a:stretch>
            <a:fillRect/>
          </a:stretch>
        </p:blipFill>
        <p:spPr>
          <a:xfrm>
            <a:off x="5704825" y="580575"/>
            <a:ext cx="2766875" cy="2523000"/>
          </a:xfrm>
          <a:prstGeom prst="rect">
            <a:avLst/>
          </a:prstGeom>
          <a:noFill/>
          <a:ln>
            <a:noFill/>
          </a:ln>
        </p:spPr>
      </p:pic>
      <p:pic>
        <p:nvPicPr>
          <p:cNvPr id="79" name="Google Shape;79;p15" title="Screenshot 2026-01-19 at 7.23.00 PM.png"/>
          <p:cNvPicPr preferRelativeResize="0"/>
          <p:nvPr/>
        </p:nvPicPr>
        <p:blipFill>
          <a:blip r:embed="rId5">
            <a:alphaModFix/>
          </a:blip>
          <a:stretch>
            <a:fillRect/>
          </a:stretch>
        </p:blipFill>
        <p:spPr>
          <a:xfrm>
            <a:off x="152400" y="2855475"/>
            <a:ext cx="2339961" cy="2135627"/>
          </a:xfrm>
          <a:prstGeom prst="rect">
            <a:avLst/>
          </a:prstGeom>
          <a:noFill/>
          <a:ln>
            <a:noFill/>
          </a:ln>
        </p:spPr>
      </p:pic>
      <p:pic>
        <p:nvPicPr>
          <p:cNvPr id="80" name="Google Shape;80;p15" title="Screenshot 2026-01-19 at 7.23.16 PM.png"/>
          <p:cNvPicPr preferRelativeResize="0"/>
          <p:nvPr/>
        </p:nvPicPr>
        <p:blipFill>
          <a:blip r:embed="rId6">
            <a:alphaModFix/>
          </a:blip>
          <a:stretch>
            <a:fillRect/>
          </a:stretch>
        </p:blipFill>
        <p:spPr>
          <a:xfrm>
            <a:off x="3356186" y="3190550"/>
            <a:ext cx="4117246" cy="17351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498</Words>
  <Application>Microsoft Macintosh PowerPoint</Application>
  <PresentationFormat>On-screen Show (16:9)</PresentationFormat>
  <Paragraphs>23</Paragraphs>
  <Slides>3</Slides>
  <Notes>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vt:i4>
      </vt:variant>
    </vt:vector>
  </HeadingPairs>
  <TitlesOfParts>
    <vt:vector size="5" baseType="lpstr">
      <vt:lpstr>Arial</vt:lpstr>
      <vt:lpstr>Simple Light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Niraj Anil Babar (Student)</cp:lastModifiedBy>
  <cp:revision>2</cp:revision>
  <dcterms:modified xsi:type="dcterms:W3CDTF">2026-01-20T02:40:11Z</dcterms:modified>
</cp:coreProperties>
</file>